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2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020827-40A8-4357-B5D9-FB41B1245B3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077F4-6755-46A8-821F-EC9C2491FC32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020827-40A8-4357-B5D9-FB41B1245B3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077F4-6755-46A8-821F-EC9C2491FC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020827-40A8-4357-B5D9-FB41B1245B3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077F4-6755-46A8-821F-EC9C2491FC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020827-40A8-4357-B5D9-FB41B1245B3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077F4-6755-46A8-821F-EC9C2491FC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020827-40A8-4357-B5D9-FB41B1245B3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077F4-6755-46A8-821F-EC9C2491FC3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020827-40A8-4357-B5D9-FB41B1245B3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077F4-6755-46A8-821F-EC9C2491FC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020827-40A8-4357-B5D9-FB41B1245B3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077F4-6755-46A8-821F-EC9C2491FC32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020827-40A8-4357-B5D9-FB41B1245B3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077F4-6755-46A8-821F-EC9C2491FC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020827-40A8-4357-B5D9-FB41B1245B3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077F4-6755-46A8-821F-EC9C2491FC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020827-40A8-4357-B5D9-FB41B1245B3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077F4-6755-46A8-821F-EC9C2491FC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00020827-40A8-4357-B5D9-FB41B1245B3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1D077F4-6755-46A8-821F-EC9C2491FC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0020827-40A8-4357-B5D9-FB41B1245B3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1D077F4-6755-46A8-821F-EC9C2491FC3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Allez</a:t>
            </a:r>
            <a:r>
              <a:rPr lang="en-US" dirty="0" smtClean="0"/>
              <a:t>, </a:t>
            </a:r>
            <a:r>
              <a:rPr lang="en-US" dirty="0" err="1" smtClean="0"/>
              <a:t>Viens</a:t>
            </a:r>
            <a:r>
              <a:rPr lang="en-US" dirty="0" smtClean="0"/>
              <a:t> 2</a:t>
            </a:r>
            <a:br>
              <a:rPr lang="en-US" dirty="0" smtClean="0"/>
            </a:br>
            <a:r>
              <a:rPr lang="en-US" dirty="0" err="1" smtClean="0"/>
              <a:t>Chapitre</a:t>
            </a:r>
            <a:r>
              <a:rPr lang="en-US" dirty="0" smtClean="0"/>
              <a:t> 4.2 &amp; 4.3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Sous</a:t>
            </a:r>
            <a:r>
              <a:rPr lang="en-US" dirty="0" smtClean="0"/>
              <a:t> les </a:t>
            </a:r>
            <a:r>
              <a:rPr lang="en-US" dirty="0" err="1" smtClean="0"/>
              <a:t>tropiques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 you might like in Martinique: hang- gliding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Faire du </a:t>
            </a:r>
            <a:r>
              <a:rPr lang="en-US" sz="3600" dirty="0" err="1" smtClean="0"/>
              <a:t>deltaplane</a:t>
            </a:r>
            <a:endParaRPr lang="en-US" sz="3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057400"/>
            <a:ext cx="42700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 you might like in Martinique: windsurfing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Faire de la </a:t>
            </a:r>
            <a:r>
              <a:rPr lang="en-US" sz="3600" dirty="0" err="1" smtClean="0"/>
              <a:t>planche</a:t>
            </a:r>
            <a:r>
              <a:rPr lang="en-US" sz="3600" dirty="0" smtClean="0"/>
              <a:t> à voile</a:t>
            </a:r>
            <a:endParaRPr lang="en-US" sz="3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057400"/>
            <a:ext cx="2688508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 you might like in Martinique: snorkeling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Faire de la </a:t>
            </a:r>
            <a:r>
              <a:rPr lang="en-US" sz="3600" dirty="0" err="1" smtClean="0"/>
              <a:t>plongée</a:t>
            </a:r>
            <a:r>
              <a:rPr lang="en-US" sz="3600" dirty="0" smtClean="0"/>
              <a:t> avec un tuba</a:t>
            </a:r>
            <a:endParaRPr lang="en-US" sz="3600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 l="14970"/>
          <a:stretch>
            <a:fillRect/>
          </a:stretch>
        </p:blipFill>
        <p:spPr bwMode="auto">
          <a:xfrm>
            <a:off x="2514599" y="1981200"/>
            <a:ext cx="3934691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 you might like in Martinique: scuba diving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Faire de la </a:t>
            </a:r>
            <a:r>
              <a:rPr lang="en-US" sz="3600" dirty="0" err="1" smtClean="0"/>
              <a:t>plongée</a:t>
            </a:r>
            <a:r>
              <a:rPr lang="en-US" sz="3600" dirty="0" smtClean="0"/>
              <a:t> </a:t>
            </a:r>
            <a:r>
              <a:rPr lang="en-US" sz="3600" dirty="0" err="1" smtClean="0"/>
              <a:t>sous</a:t>
            </a:r>
            <a:r>
              <a:rPr lang="en-US" sz="3600" dirty="0" smtClean="0"/>
              <a:t>-marine</a:t>
            </a:r>
            <a:endParaRPr lang="en-US" sz="36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600200"/>
            <a:ext cx="2362200" cy="3578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 you might like in Martinique: </a:t>
            </a:r>
            <a:br>
              <a:rPr lang="en-US" dirty="0" smtClean="0"/>
            </a:br>
            <a:r>
              <a:rPr lang="en-US" dirty="0" smtClean="0"/>
              <a:t>savor some tropical fruits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/>
              <a:t>Déguster</a:t>
            </a:r>
            <a:r>
              <a:rPr lang="en-US" sz="3600" dirty="0" smtClean="0"/>
              <a:t> des fruits </a:t>
            </a:r>
            <a:r>
              <a:rPr lang="en-US" sz="3600" dirty="0" err="1" smtClean="0"/>
              <a:t>tropicaux</a:t>
            </a:r>
            <a:endParaRPr lang="en-US" sz="3600" dirty="0"/>
          </a:p>
        </p:txBody>
      </p:sp>
      <p:pic>
        <p:nvPicPr>
          <p:cNvPr id="11266" name="Picture 2" descr="tas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667000"/>
            <a:ext cx="3172287" cy="219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C:\Users\Phyllis\AppData\Local\Microsoft\Windows\Temporary Internet Files\Content.IE5\VRRKQD8U\dsc0239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667000"/>
            <a:ext cx="154305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 you might like in Martinique: to have fun 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/>
              <a:t>		(to amuse oneself)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/>
              <a:t>S’amuser</a:t>
            </a:r>
            <a:endParaRPr lang="en-US" sz="3600" dirty="0"/>
          </a:p>
        </p:txBody>
      </p:sp>
      <p:pic>
        <p:nvPicPr>
          <p:cNvPr id="12290" name="Picture 2" descr="324658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981200"/>
            <a:ext cx="2438400" cy="3042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 you might like in Martinique: swimming 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/>
              <a:t>		(bathe oneself)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Se </a:t>
            </a:r>
            <a:r>
              <a:rPr lang="en-US" sz="3600" dirty="0" err="1" smtClean="0"/>
              <a:t>baigner</a:t>
            </a:r>
            <a:endParaRPr lang="en-US" sz="36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441629"/>
            <a:ext cx="2514600" cy="2535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 you might like in Martinique: </a:t>
            </a:r>
            <a:br>
              <a:rPr lang="en-US" dirty="0" smtClean="0"/>
            </a:br>
            <a:r>
              <a:rPr lang="en-US" dirty="0" smtClean="0"/>
              <a:t>walk (oneself) on the beach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Se </a:t>
            </a:r>
            <a:r>
              <a:rPr lang="en-US" sz="3600" dirty="0" err="1" smtClean="0"/>
              <a:t>promener</a:t>
            </a:r>
            <a:r>
              <a:rPr lang="en-US" sz="3600" dirty="0" smtClean="0"/>
              <a:t> </a:t>
            </a:r>
            <a:r>
              <a:rPr lang="en-US" sz="3600" dirty="0" err="1" smtClean="0"/>
              <a:t>sur</a:t>
            </a:r>
            <a:r>
              <a:rPr lang="en-US" sz="3600" dirty="0" smtClean="0"/>
              <a:t> la </a:t>
            </a:r>
            <a:r>
              <a:rPr lang="en-US" sz="3600" dirty="0" err="1" smtClean="0"/>
              <a:t>plage</a:t>
            </a:r>
            <a:endParaRPr lang="en-US" sz="36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516010"/>
            <a:ext cx="2133600" cy="2568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Emphasizing likes &amp; dislikes with reflexive verbs (se…)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29000" y="2057400"/>
            <a:ext cx="541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/>
              <a:t>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j</a:t>
            </a:r>
            <a:r>
              <a:rPr lang="en-US" sz="3600" dirty="0" err="1" smtClean="0"/>
              <a:t>’aime</a:t>
            </a:r>
            <a:r>
              <a:rPr lang="en-US" sz="3600" dirty="0" smtClean="0"/>
              <a:t>, </a:t>
            </a:r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me</a:t>
            </a:r>
            <a:r>
              <a:rPr lang="en-US" sz="3600" dirty="0" smtClean="0"/>
              <a:t> </a:t>
            </a:r>
            <a:r>
              <a:rPr lang="en-US" sz="3600" dirty="0" err="1" smtClean="0"/>
              <a:t>promener</a:t>
            </a:r>
            <a:r>
              <a:rPr lang="en-US" sz="3600" dirty="0" smtClean="0"/>
              <a:t> </a:t>
            </a:r>
            <a:r>
              <a:rPr lang="en-US" sz="3600" dirty="0" err="1" smtClean="0"/>
              <a:t>sur</a:t>
            </a:r>
            <a:r>
              <a:rPr lang="en-US" sz="3600" dirty="0" smtClean="0"/>
              <a:t> la </a:t>
            </a:r>
            <a:r>
              <a:rPr lang="en-US" sz="3600" dirty="0" err="1" smtClean="0"/>
              <a:t>plage</a:t>
            </a:r>
            <a:endParaRPr lang="en-US" sz="36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676400"/>
            <a:ext cx="1066800" cy="1284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609600" y="1828800"/>
            <a:ext cx="1143000" cy="8382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2" descr="boring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505200"/>
            <a:ext cx="1143000" cy="1418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3581400"/>
            <a:ext cx="1295400" cy="130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581400" y="3657600"/>
            <a:ext cx="541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/>
              <a:t>Ce</a:t>
            </a:r>
            <a:r>
              <a:rPr lang="en-US" sz="3600" dirty="0" smtClean="0"/>
              <a:t> qui </a:t>
            </a:r>
            <a:r>
              <a:rPr lang="en-US" sz="3600" dirty="0" err="1" smtClean="0">
                <a:solidFill>
                  <a:srgbClr val="FF0000"/>
                </a:solidFill>
              </a:rPr>
              <a:t>m’</a:t>
            </a:r>
            <a:r>
              <a:rPr lang="en-US" sz="3600" dirty="0" err="1" smtClean="0"/>
              <a:t>ennuie</a:t>
            </a:r>
            <a:r>
              <a:rPr lang="en-US" sz="3600" dirty="0" smtClean="0"/>
              <a:t>, </a:t>
            </a:r>
            <a:r>
              <a:rPr lang="en-US" sz="3600" dirty="0" err="1" smtClean="0"/>
              <a:t>c’est</a:t>
            </a:r>
            <a:r>
              <a:rPr lang="en-US" sz="3600" dirty="0" smtClean="0"/>
              <a:t> de </a:t>
            </a:r>
            <a:r>
              <a:rPr lang="en-US" sz="3600" dirty="0" smtClean="0">
                <a:solidFill>
                  <a:srgbClr val="FF0000"/>
                </a:solidFill>
              </a:rPr>
              <a:t>me</a:t>
            </a:r>
            <a:r>
              <a:rPr lang="en-US" sz="3600" dirty="0" smtClean="0"/>
              <a:t> </a:t>
            </a:r>
            <a:r>
              <a:rPr lang="en-US" sz="3600" dirty="0" err="1" smtClean="0"/>
              <a:t>baigner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Asking for &amp; making suggestions: What can we do?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51054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Qu’est-ce</a:t>
            </a:r>
            <a:r>
              <a:rPr lang="en-US" sz="3600" dirty="0" smtClean="0"/>
              <a:t> </a:t>
            </a:r>
            <a:r>
              <a:rPr lang="en-US" sz="3600" dirty="0" err="1" smtClean="0"/>
              <a:t>qu’on</a:t>
            </a:r>
            <a:r>
              <a:rPr lang="en-US" sz="3600" dirty="0" smtClean="0"/>
              <a:t> </a:t>
            </a:r>
            <a:r>
              <a:rPr lang="en-US" sz="3600" dirty="0" err="1" smtClean="0"/>
              <a:t>peut</a:t>
            </a:r>
            <a:r>
              <a:rPr lang="en-US" sz="3600" dirty="0" smtClean="0"/>
              <a:t> faire?</a:t>
            </a:r>
            <a:endParaRPr lang="en-US" sz="36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743200"/>
            <a:ext cx="1524000" cy="1834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819400"/>
            <a:ext cx="1305859" cy="197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2895600"/>
            <a:ext cx="168992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C:\Users\Phyllis\AppData\Local\Microsoft\Windows\Temporary Internet Files\Content.IE5\FLO0AULZ\question-mark-in-blue-round-button-6154-larg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2057400"/>
            <a:ext cx="1246800" cy="1246800"/>
          </a:xfrm>
          <a:prstGeom prst="rect">
            <a:avLst/>
          </a:prstGeom>
          <a:noFill/>
        </p:spPr>
      </p:pic>
      <p:pic>
        <p:nvPicPr>
          <p:cNvPr id="9" name="Picture 2" descr="C:\Users\Phyllis\AppData\Local\Microsoft\Windows\Temporary Internet Files\Content.IE5\FLO0AULZ\question-mark-in-blue-round-button-6154-larg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2286000"/>
            <a:ext cx="1246800" cy="124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Emphasizing likes &amp; dislikes:</a:t>
            </a:r>
            <a:br>
              <a:rPr lang="en-US" dirty="0" smtClean="0"/>
            </a:br>
            <a:r>
              <a:rPr lang="en-US" dirty="0" smtClean="0"/>
              <a:t>What I like is…</a:t>
            </a:r>
            <a:endParaRPr lang="en-US" dirty="0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3505200" y="2209800"/>
            <a:ext cx="2514600" cy="26670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</a:t>
            </a:r>
            <a:r>
              <a:rPr lang="en-US" sz="3600" dirty="0" err="1" smtClean="0"/>
              <a:t>j’aime</a:t>
            </a:r>
            <a:r>
              <a:rPr lang="en-US" sz="3600" dirty="0" smtClean="0"/>
              <a:t>, </a:t>
            </a:r>
            <a:r>
              <a:rPr lang="en-US" sz="3600" dirty="0" err="1" smtClean="0"/>
              <a:t>c’est</a:t>
            </a:r>
            <a:r>
              <a:rPr lang="en-US" sz="3600" dirty="0" smtClean="0"/>
              <a:t>…. + infinitive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Asking for &amp; making suggestions: We could…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4419600"/>
            <a:ext cx="7924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On </a:t>
            </a:r>
            <a:r>
              <a:rPr lang="en-US" sz="3600" dirty="0" err="1" smtClean="0"/>
              <a:t>peut</a:t>
            </a:r>
            <a:r>
              <a:rPr lang="en-US" sz="3600" dirty="0" smtClean="0"/>
              <a:t> + infinitive</a:t>
            </a:r>
          </a:p>
          <a:p>
            <a:endParaRPr lang="en-US" sz="3600" dirty="0"/>
          </a:p>
          <a:p>
            <a:r>
              <a:rPr lang="en-US" sz="3600" dirty="0" smtClean="0"/>
              <a:t>On </a:t>
            </a:r>
            <a:r>
              <a:rPr lang="en-US" sz="3600" dirty="0" err="1" smtClean="0"/>
              <a:t>peut</a:t>
            </a:r>
            <a:r>
              <a:rPr lang="en-US" sz="3600" dirty="0" smtClean="0"/>
              <a:t> se </a:t>
            </a:r>
            <a:r>
              <a:rPr lang="en-US" sz="3600" dirty="0" err="1" smtClean="0"/>
              <a:t>promener</a:t>
            </a:r>
            <a:r>
              <a:rPr lang="en-US" sz="3600" dirty="0" smtClean="0"/>
              <a:t> </a:t>
            </a:r>
            <a:r>
              <a:rPr lang="en-US" sz="3600" dirty="0" err="1" smtClean="0"/>
              <a:t>sur</a:t>
            </a:r>
            <a:r>
              <a:rPr lang="en-US" sz="3600" dirty="0" smtClean="0"/>
              <a:t> la </a:t>
            </a:r>
            <a:r>
              <a:rPr lang="en-US" sz="3600" dirty="0" err="1" smtClean="0"/>
              <a:t>plage</a:t>
            </a:r>
            <a:r>
              <a:rPr lang="en-US" sz="3600" dirty="0" smtClean="0"/>
              <a:t>.</a:t>
            </a:r>
            <a:endParaRPr lang="en-US" sz="36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133600"/>
            <a:ext cx="1524000" cy="1834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1981200"/>
            <a:ext cx="1305859" cy="197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2438400"/>
            <a:ext cx="130584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Asking for &amp; making suggestions:</a:t>
            </a:r>
            <a:br>
              <a:rPr lang="en-US" dirty="0" smtClean="0"/>
            </a:br>
            <a:r>
              <a:rPr lang="en-US" dirty="0" smtClean="0"/>
              <a:t>Does it speak to you to go….?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4419600"/>
            <a:ext cx="7924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Ça</a:t>
            </a:r>
            <a:r>
              <a:rPr lang="en-US" sz="3600" dirty="0" smtClean="0"/>
              <a:t> </a:t>
            </a:r>
            <a:r>
              <a:rPr lang="en-US" sz="3600" dirty="0" err="1" smtClean="0"/>
              <a:t>te</a:t>
            </a:r>
            <a:r>
              <a:rPr lang="en-US" sz="3600" dirty="0" smtClean="0"/>
              <a:t> </a:t>
            </a:r>
            <a:r>
              <a:rPr lang="en-US" sz="3600" dirty="0" err="1" smtClean="0"/>
              <a:t>dit</a:t>
            </a:r>
            <a:r>
              <a:rPr lang="en-US" sz="3600" dirty="0" smtClean="0"/>
              <a:t> </a:t>
            </a:r>
            <a:r>
              <a:rPr lang="en-US" sz="3600" dirty="0" err="1" smtClean="0"/>
              <a:t>d’aller</a:t>
            </a:r>
            <a:r>
              <a:rPr lang="en-US" sz="3600" dirty="0" smtClean="0"/>
              <a:t> + infinitive</a:t>
            </a:r>
          </a:p>
          <a:p>
            <a:endParaRPr lang="en-US" sz="3600" dirty="0"/>
          </a:p>
          <a:p>
            <a:r>
              <a:rPr lang="en-US" sz="3600" dirty="0" err="1" smtClean="0"/>
              <a:t>Ça</a:t>
            </a:r>
            <a:r>
              <a:rPr lang="en-US" sz="3600" dirty="0" smtClean="0"/>
              <a:t> </a:t>
            </a:r>
            <a:r>
              <a:rPr lang="en-US" sz="3600" dirty="0" err="1" smtClean="0"/>
              <a:t>te</a:t>
            </a:r>
            <a:r>
              <a:rPr lang="en-US" sz="3600" dirty="0" smtClean="0"/>
              <a:t> </a:t>
            </a:r>
            <a:r>
              <a:rPr lang="en-US" sz="3600" dirty="0" err="1" smtClean="0"/>
              <a:t>dit</a:t>
            </a:r>
            <a:r>
              <a:rPr lang="en-US" sz="3600" dirty="0" smtClean="0"/>
              <a:t> </a:t>
            </a:r>
            <a:r>
              <a:rPr lang="en-US" sz="3600" dirty="0" err="1" smtClean="0"/>
              <a:t>d’aller</a:t>
            </a:r>
            <a:r>
              <a:rPr lang="en-US" sz="3600" dirty="0" smtClean="0"/>
              <a:t> </a:t>
            </a:r>
            <a:r>
              <a:rPr lang="en-US" sz="3600" dirty="0" smtClean="0"/>
              <a:t>faire du </a:t>
            </a:r>
            <a:r>
              <a:rPr lang="en-US" sz="3600" dirty="0" err="1" smtClean="0"/>
              <a:t>deltaplane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590800"/>
            <a:ext cx="1524000" cy="1834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362200"/>
            <a:ext cx="1305859" cy="197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2667000"/>
            <a:ext cx="161310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12064"/>
            <a:ext cx="80772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Asking for &amp; making suggestions: How about if we went…?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4419600"/>
            <a:ext cx="8305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Si on </a:t>
            </a:r>
            <a:r>
              <a:rPr lang="en-US" sz="3600" dirty="0" err="1" smtClean="0"/>
              <a:t>allait</a:t>
            </a:r>
            <a:r>
              <a:rPr lang="en-US" sz="3600" dirty="0" smtClean="0"/>
              <a:t>   + infinitive?</a:t>
            </a:r>
          </a:p>
          <a:p>
            <a:endParaRPr lang="en-US" sz="3600" dirty="0"/>
          </a:p>
          <a:p>
            <a:r>
              <a:rPr lang="en-US" sz="3600" dirty="0" smtClean="0"/>
              <a:t>Si on </a:t>
            </a:r>
            <a:r>
              <a:rPr lang="en-US" sz="3600" dirty="0" err="1" smtClean="0"/>
              <a:t>allait</a:t>
            </a:r>
            <a:r>
              <a:rPr lang="en-US" sz="3600" dirty="0" smtClean="0"/>
              <a:t> </a:t>
            </a:r>
            <a:r>
              <a:rPr lang="en-US" sz="3600" dirty="0" smtClean="0"/>
              <a:t>faire de la </a:t>
            </a:r>
            <a:r>
              <a:rPr lang="en-US" sz="3600" dirty="0" err="1" smtClean="0"/>
              <a:t>plongée</a:t>
            </a:r>
            <a:r>
              <a:rPr lang="en-US" sz="3600" dirty="0" smtClean="0"/>
              <a:t> </a:t>
            </a:r>
            <a:r>
              <a:rPr lang="en-US" sz="3600" dirty="0" err="1" smtClean="0"/>
              <a:t>sous</a:t>
            </a:r>
            <a:r>
              <a:rPr lang="en-US" sz="3600" dirty="0" smtClean="0"/>
              <a:t>-marine?</a:t>
            </a:r>
            <a:endParaRPr lang="en-US" sz="36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133600"/>
            <a:ext cx="1524000" cy="1834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1981200"/>
            <a:ext cx="1305859" cy="197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2438400"/>
            <a:ext cx="130584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Putting things in  order:</a:t>
            </a:r>
            <a:br>
              <a:rPr lang="en-US" dirty="0" smtClean="0"/>
            </a:br>
            <a:r>
              <a:rPr lang="en-US" dirty="0" smtClean="0"/>
              <a:t>First…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/>
              <a:t>D’abord</a:t>
            </a:r>
            <a:endParaRPr lang="en-US" sz="3600" dirty="0"/>
          </a:p>
        </p:txBody>
      </p:sp>
      <p:sp>
        <p:nvSpPr>
          <p:cNvPr id="16386" name="WordArt 2"/>
          <p:cNvSpPr>
            <a:spLocks noChangeArrowheads="1" noChangeShapeType="1" noTextEdit="1"/>
          </p:cNvSpPr>
          <p:nvPr/>
        </p:nvSpPr>
        <p:spPr bwMode="auto">
          <a:xfrm>
            <a:off x="3886200" y="2133600"/>
            <a:ext cx="1905000" cy="2667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1</a:t>
            </a:r>
            <a:endParaRPr lang="en-US" sz="3600" kern="10" spc="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Putting things in  order:</a:t>
            </a:r>
            <a:br>
              <a:rPr lang="en-US" dirty="0" smtClean="0"/>
            </a:br>
            <a:r>
              <a:rPr lang="en-US" dirty="0" smtClean="0"/>
              <a:t>Next…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/>
              <a:t>ensuite</a:t>
            </a:r>
            <a:endParaRPr lang="en-US" sz="3600" dirty="0"/>
          </a:p>
        </p:txBody>
      </p:sp>
      <p:sp>
        <p:nvSpPr>
          <p:cNvPr id="17410" name="WordArt 2"/>
          <p:cNvSpPr>
            <a:spLocks noChangeArrowheads="1" noChangeShapeType="1" noTextEdit="1"/>
          </p:cNvSpPr>
          <p:nvPr/>
        </p:nvSpPr>
        <p:spPr bwMode="auto">
          <a:xfrm>
            <a:off x="3657600" y="2057400"/>
            <a:ext cx="1981200" cy="297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b="1" kern="10" spc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endParaRPr lang="en-US" sz="3600" b="1" kern="10" spc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Putting things in  order:</a:t>
            </a:r>
            <a:br>
              <a:rPr lang="en-US" dirty="0" smtClean="0"/>
            </a:br>
            <a:r>
              <a:rPr lang="en-US" dirty="0" smtClean="0"/>
              <a:t>And then…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Et </a:t>
            </a:r>
            <a:r>
              <a:rPr lang="en-US" sz="3600" dirty="0" err="1" smtClean="0"/>
              <a:t>puis</a:t>
            </a:r>
            <a:endParaRPr lang="en-US" sz="3600" dirty="0"/>
          </a:p>
        </p:txBody>
      </p:sp>
      <p:sp>
        <p:nvSpPr>
          <p:cNvPr id="18434" name="WordArt 2"/>
          <p:cNvSpPr>
            <a:spLocks noChangeArrowheads="1" noChangeShapeType="1" noTextEdit="1"/>
          </p:cNvSpPr>
          <p:nvPr/>
        </p:nvSpPr>
        <p:spPr bwMode="auto">
          <a:xfrm>
            <a:off x="3962400" y="2057400"/>
            <a:ext cx="1295400" cy="2667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b="1" kern="10" spc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3</a:t>
            </a:r>
            <a:endParaRPr lang="en-US" sz="3600" b="1" kern="10" spc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Putting things in  order:</a:t>
            </a:r>
            <a:br>
              <a:rPr lang="en-US" dirty="0" smtClean="0"/>
            </a:br>
            <a:r>
              <a:rPr lang="en-US" dirty="0" smtClean="0"/>
              <a:t>And after that…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Et après </a:t>
            </a:r>
            <a:r>
              <a:rPr lang="en-US" sz="3600" dirty="0" err="1" smtClean="0"/>
              <a:t>ça</a:t>
            </a:r>
            <a:endParaRPr lang="en-US" sz="3600" dirty="0"/>
          </a:p>
        </p:txBody>
      </p:sp>
      <p:sp>
        <p:nvSpPr>
          <p:cNvPr id="19458" name="AutoShape 2"/>
          <p:cNvSpPr>
            <a:spLocks noChangeArrowheads="1"/>
          </p:cNvSpPr>
          <p:nvPr/>
        </p:nvSpPr>
        <p:spPr bwMode="auto">
          <a:xfrm>
            <a:off x="3429000" y="1981200"/>
            <a:ext cx="1714500" cy="2468562"/>
          </a:xfrm>
          <a:custGeom>
            <a:avLst/>
            <a:gdLst>
              <a:gd name="T0" fmla="*/ 9250 w 21600"/>
              <a:gd name="T1" fmla="*/ 0 h 21600"/>
              <a:gd name="T2" fmla="*/ 3055 w 21600"/>
              <a:gd name="T3" fmla="*/ 21600 h 21600"/>
              <a:gd name="T4" fmla="*/ 9725 w 21600"/>
              <a:gd name="T5" fmla="*/ 8310 h 21600"/>
              <a:gd name="T6" fmla="*/ 15662 w 21600"/>
              <a:gd name="T7" fmla="*/ 14285 h 21600"/>
              <a:gd name="T8" fmla="*/ 21600 w 21600"/>
              <a:gd name="T9" fmla="*/ 8310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611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2" y="14285"/>
                </a:moveTo>
                <a:lnTo>
                  <a:pt x="21600" y="8310"/>
                </a:lnTo>
                <a:lnTo>
                  <a:pt x="18630" y="8310"/>
                </a:lnTo>
                <a:cubicBezTo>
                  <a:pt x="18630" y="3721"/>
                  <a:pt x="14430" y="0"/>
                  <a:pt x="9250" y="0"/>
                </a:cubicBezTo>
                <a:cubicBezTo>
                  <a:pt x="4141" y="0"/>
                  <a:pt x="0" y="3799"/>
                  <a:pt x="0" y="8485"/>
                </a:cubicBezTo>
                <a:lnTo>
                  <a:pt x="0" y="21600"/>
                </a:lnTo>
                <a:lnTo>
                  <a:pt x="6110" y="21600"/>
                </a:lnTo>
                <a:lnTo>
                  <a:pt x="6110" y="8310"/>
                </a:lnTo>
                <a:cubicBezTo>
                  <a:pt x="6110" y="6947"/>
                  <a:pt x="7362" y="5842"/>
                  <a:pt x="8907" y="5842"/>
                </a:cubicBezTo>
                <a:lnTo>
                  <a:pt x="9725" y="5842"/>
                </a:lnTo>
                <a:cubicBezTo>
                  <a:pt x="11269" y="5842"/>
                  <a:pt x="12520" y="6947"/>
                  <a:pt x="12520" y="8310"/>
                </a:cubicBezTo>
                <a:lnTo>
                  <a:pt x="9725" y="8310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Putting things in  order:</a:t>
            </a:r>
            <a:br>
              <a:rPr lang="en-US" dirty="0" smtClean="0"/>
            </a:br>
            <a:r>
              <a:rPr lang="en-US" dirty="0" smtClean="0"/>
              <a:t>Finally…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/>
              <a:t>Enfin</a:t>
            </a:r>
            <a:r>
              <a:rPr lang="en-US" sz="3600" dirty="0" smtClean="0"/>
              <a:t>/  </a:t>
            </a:r>
            <a:r>
              <a:rPr lang="en-US" sz="3600" dirty="0" err="1" smtClean="0"/>
              <a:t>Finalement</a:t>
            </a:r>
            <a:endParaRPr lang="en-US" sz="3600" dirty="0"/>
          </a:p>
        </p:txBody>
      </p:sp>
      <p:sp>
        <p:nvSpPr>
          <p:cNvPr id="20482" name="Oval 2"/>
          <p:cNvSpPr>
            <a:spLocks noChangeArrowheads="1"/>
          </p:cNvSpPr>
          <p:nvPr/>
        </p:nvSpPr>
        <p:spPr bwMode="auto">
          <a:xfrm>
            <a:off x="3886200" y="2819400"/>
            <a:ext cx="984250" cy="1524000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approximate a time:</a:t>
            </a:r>
            <a:br>
              <a:rPr lang="en-US" dirty="0" smtClean="0"/>
            </a:br>
            <a:r>
              <a:rPr lang="en-US" dirty="0" smtClean="0"/>
              <a:t>around 8PM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/>
              <a:t>Vers</a:t>
            </a:r>
            <a:r>
              <a:rPr lang="en-US" sz="3600" dirty="0" smtClean="0"/>
              <a:t>  8h (20h)</a:t>
            </a:r>
            <a:endParaRPr lang="en-US" sz="3600" dirty="0"/>
          </a:p>
        </p:txBody>
      </p:sp>
      <p:sp>
        <p:nvSpPr>
          <p:cNvPr id="21506" name="WordArt 2"/>
          <p:cNvSpPr>
            <a:spLocks noChangeArrowheads="1" noChangeShapeType="1" noTextEdit="1"/>
          </p:cNvSpPr>
          <p:nvPr/>
        </p:nvSpPr>
        <p:spPr bwMode="auto">
          <a:xfrm>
            <a:off x="3733800" y="2362200"/>
            <a:ext cx="1752600" cy="2438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b="1" kern="10" spc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@</a:t>
            </a:r>
            <a:endParaRPr lang="en-US" sz="3600" b="1" kern="10" spc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 to start the day:</a:t>
            </a:r>
            <a:br>
              <a:rPr lang="en-US" dirty="0" smtClean="0"/>
            </a:br>
            <a:r>
              <a:rPr lang="en-US" dirty="0" smtClean="0"/>
              <a:t>to get up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Se lever</a:t>
            </a:r>
            <a:endParaRPr lang="en-US" sz="3600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676400"/>
            <a:ext cx="3886200" cy="3009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Emphasizing likes &amp; dislikes:</a:t>
            </a:r>
            <a:br>
              <a:rPr lang="en-US" dirty="0" smtClean="0"/>
            </a:br>
            <a:r>
              <a:rPr lang="en-US" dirty="0" smtClean="0"/>
              <a:t>What I prefer is…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je </a:t>
            </a:r>
            <a:r>
              <a:rPr lang="en-US" sz="3600" dirty="0" err="1" smtClean="0"/>
              <a:t>préfère</a:t>
            </a:r>
            <a:r>
              <a:rPr lang="en-US" sz="3600" dirty="0" smtClean="0"/>
              <a:t>, </a:t>
            </a:r>
            <a:r>
              <a:rPr lang="en-US" sz="3600" dirty="0" err="1" smtClean="0"/>
              <a:t>c’est</a:t>
            </a:r>
            <a:r>
              <a:rPr lang="en-US" sz="3600" dirty="0" smtClean="0"/>
              <a:t>…. + infinitive</a:t>
            </a:r>
            <a:endParaRPr lang="en-US" sz="3600" dirty="0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2286000" y="2133600"/>
            <a:ext cx="4724400" cy="2362200"/>
          </a:xfrm>
          <a:custGeom>
            <a:avLst/>
            <a:gdLst>
              <a:gd name="G0" fmla="+- 6480 0 0"/>
              <a:gd name="G1" fmla="+- 8640 0 0"/>
              <a:gd name="G2" fmla="+- 6171 0 0"/>
              <a:gd name="G3" fmla="+- 21600 0 6480"/>
              <a:gd name="G4" fmla="+- 21600 0 8640"/>
              <a:gd name="G5" fmla="*/ G0 21600 G3"/>
              <a:gd name="G6" fmla="*/ G1 21600 G3"/>
              <a:gd name="G7" fmla="*/ G2 G3 21600"/>
              <a:gd name="G8" fmla="*/ 10800 21600 G3"/>
              <a:gd name="G9" fmla="*/ G4 21600 G3"/>
              <a:gd name="G10" fmla="+- 21600 0 G7"/>
              <a:gd name="G11" fmla="+- G5 0 G8"/>
              <a:gd name="G12" fmla="+- G6 0 G8"/>
              <a:gd name="G13" fmla="*/ G12 G7 G11"/>
              <a:gd name="G14" fmla="+- 21600 0 G13"/>
              <a:gd name="G15" fmla="+- G0 0 10800"/>
              <a:gd name="G16" fmla="+- G1 0 10800"/>
              <a:gd name="G17" fmla="*/ G2 G16 G15"/>
              <a:gd name="T0" fmla="*/ 10800 w 21600"/>
              <a:gd name="T1" fmla="*/ 0 h 21600"/>
              <a:gd name="T2" fmla="*/ 0 w 21600"/>
              <a:gd name="T3" fmla="*/ 15429 h 21600"/>
              <a:gd name="T4" fmla="*/ 10800 w 21600"/>
              <a:gd name="T5" fmla="*/ 18514 h 21600"/>
              <a:gd name="T6" fmla="*/ 21600 w 21600"/>
              <a:gd name="T7" fmla="*/ 1542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3 w 21600"/>
              <a:gd name="T13" fmla="*/ G6 h 21600"/>
              <a:gd name="T14" fmla="*/ G14 w 21600"/>
              <a:gd name="T15" fmla="*/ G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 lever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33400"/>
            <a:ext cx="2514600" cy="1947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600" y="2895600"/>
          <a:ext cx="8305800" cy="327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3238500"/>
                <a:gridCol w="1104900"/>
                <a:gridCol w="3048000"/>
              </a:tblGrid>
              <a:tr h="9525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Je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Me </a:t>
                      </a:r>
                      <a:r>
                        <a:rPr lang="en-US" sz="2800" dirty="0" err="1" smtClean="0">
                          <a:solidFill>
                            <a:schemeClr val="bg1"/>
                          </a:solidFill>
                        </a:rPr>
                        <a:t>lève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Nous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Nous </a:t>
                      </a:r>
                      <a:r>
                        <a:rPr lang="en-US" sz="2800" dirty="0" err="1" smtClean="0">
                          <a:solidFill>
                            <a:schemeClr val="bg1"/>
                          </a:solidFill>
                        </a:rPr>
                        <a:t>levons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Tu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Te </a:t>
                      </a:r>
                      <a:r>
                        <a:rPr lang="en-US" sz="2800" dirty="0" err="1" smtClean="0"/>
                        <a:t>lèves</a:t>
                      </a:r>
                      <a:endParaRPr lang="en-US" sz="2800" dirty="0" smtClean="0"/>
                    </a:p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Vous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Vous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levez</a:t>
                      </a:r>
                      <a:endParaRPr lang="en-US" sz="2800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Il, </a:t>
                      </a:r>
                      <a:r>
                        <a:rPr lang="en-US" sz="2800" dirty="0" err="1" smtClean="0"/>
                        <a:t>elle</a:t>
                      </a:r>
                      <a:r>
                        <a:rPr lang="en-US" sz="2800" dirty="0" smtClean="0"/>
                        <a:t>, 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Se </a:t>
                      </a:r>
                      <a:r>
                        <a:rPr lang="en-US" sz="2800" dirty="0" err="1" smtClean="0"/>
                        <a:t>lève</a:t>
                      </a:r>
                      <a:endParaRPr lang="en-US" sz="2800" dirty="0" smtClean="0"/>
                    </a:p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Ils</a:t>
                      </a:r>
                      <a:r>
                        <a:rPr lang="en-US" sz="2800" dirty="0" smtClean="0"/>
                        <a:t>, </a:t>
                      </a:r>
                      <a:r>
                        <a:rPr lang="en-US" sz="2800" dirty="0" err="1" smtClean="0"/>
                        <a:t>elles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Se </a:t>
                      </a:r>
                      <a:r>
                        <a:rPr lang="en-US" sz="2800" dirty="0" err="1" smtClean="0"/>
                        <a:t>lèvent</a:t>
                      </a:r>
                      <a:endParaRPr lang="en-US" sz="280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 to start the day:</a:t>
            </a:r>
            <a:br>
              <a:rPr lang="en-US" dirty="0" smtClean="0"/>
            </a:br>
            <a:r>
              <a:rPr lang="en-US" dirty="0" smtClean="0"/>
              <a:t>to wash oneself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Se laver</a:t>
            </a:r>
            <a:endParaRPr lang="en-US" sz="3600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676400"/>
            <a:ext cx="3933316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 laver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600" y="2895600"/>
          <a:ext cx="8305800" cy="327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3238500"/>
                <a:gridCol w="1104900"/>
                <a:gridCol w="3048000"/>
              </a:tblGrid>
              <a:tr h="9525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Je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Me lave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Nous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Nous </a:t>
                      </a:r>
                      <a:r>
                        <a:rPr lang="en-US" sz="2800" dirty="0" err="1" smtClean="0">
                          <a:solidFill>
                            <a:schemeClr val="bg1"/>
                          </a:solidFill>
                        </a:rPr>
                        <a:t>lavons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Tu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Te </a:t>
                      </a:r>
                      <a:r>
                        <a:rPr lang="en-US" sz="2800" dirty="0" smtClean="0"/>
                        <a:t>laves</a:t>
                      </a:r>
                    </a:p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Vous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Vous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lavez</a:t>
                      </a:r>
                      <a:endParaRPr lang="en-US" sz="2800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Il, </a:t>
                      </a:r>
                      <a:r>
                        <a:rPr lang="en-US" sz="2800" dirty="0" err="1" smtClean="0"/>
                        <a:t>elle</a:t>
                      </a:r>
                      <a:r>
                        <a:rPr lang="en-US" sz="2800" dirty="0" smtClean="0"/>
                        <a:t>, 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Se </a:t>
                      </a:r>
                      <a:r>
                        <a:rPr lang="en-US" sz="2800" dirty="0" smtClean="0"/>
                        <a:t>lave</a:t>
                      </a:r>
                    </a:p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Ils</a:t>
                      </a:r>
                      <a:r>
                        <a:rPr lang="en-US" sz="2800" dirty="0" smtClean="0"/>
                        <a:t>, </a:t>
                      </a:r>
                      <a:r>
                        <a:rPr lang="en-US" sz="2800" dirty="0" err="1" smtClean="0"/>
                        <a:t>elles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Se </a:t>
                      </a:r>
                      <a:r>
                        <a:rPr lang="en-US" sz="2800" dirty="0" err="1" smtClean="0"/>
                        <a:t>lavent</a:t>
                      </a:r>
                      <a:endParaRPr lang="en-US" sz="280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"/>
            <a:ext cx="2561716" cy="2084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 to start the day:</a:t>
            </a:r>
            <a:br>
              <a:rPr lang="en-US" dirty="0" smtClean="0"/>
            </a:br>
            <a:r>
              <a:rPr lang="en-US" dirty="0" smtClean="0"/>
              <a:t>to brush one’s teeth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Se </a:t>
            </a:r>
            <a:r>
              <a:rPr lang="en-US" sz="3600" dirty="0" err="1" smtClean="0"/>
              <a:t>brosser</a:t>
            </a:r>
            <a:r>
              <a:rPr lang="en-US" sz="3600" dirty="0" smtClean="0"/>
              <a:t> les dents</a:t>
            </a:r>
            <a:endParaRPr lang="en-US" sz="3600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600200"/>
            <a:ext cx="3276600" cy="3157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274638"/>
            <a:ext cx="5486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 </a:t>
            </a:r>
            <a:r>
              <a:rPr lang="en-US" dirty="0" err="1" smtClean="0"/>
              <a:t>brosser</a:t>
            </a:r>
            <a:r>
              <a:rPr lang="en-US" dirty="0" smtClean="0"/>
              <a:t> les dents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600" y="2895600"/>
          <a:ext cx="8305800" cy="327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3238500"/>
                <a:gridCol w="1104900"/>
                <a:gridCol w="3048000"/>
              </a:tblGrid>
              <a:tr h="9525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Je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Me </a:t>
                      </a:r>
                      <a:r>
                        <a:rPr lang="en-US" sz="2800" dirty="0" err="1" smtClean="0">
                          <a:solidFill>
                            <a:schemeClr val="bg1"/>
                          </a:solidFill>
                        </a:rPr>
                        <a:t>brosse</a:t>
                      </a:r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 les dents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Nous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Nous </a:t>
                      </a:r>
                      <a:r>
                        <a:rPr lang="en-US" sz="2800" dirty="0" err="1" smtClean="0">
                          <a:solidFill>
                            <a:schemeClr val="bg1"/>
                          </a:solidFill>
                        </a:rPr>
                        <a:t>brossons</a:t>
                      </a:r>
                      <a:endParaRPr lang="en-US" sz="280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 les dents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Tu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Te </a:t>
                      </a:r>
                      <a:r>
                        <a:rPr lang="en-US" sz="2800" dirty="0" err="1" smtClean="0"/>
                        <a:t>brosses</a:t>
                      </a:r>
                      <a:r>
                        <a:rPr lang="en-US" sz="2800" dirty="0" smtClean="0"/>
                        <a:t> les dents</a:t>
                      </a:r>
                    </a:p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Vous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Vous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brossez</a:t>
                      </a:r>
                      <a:endParaRPr lang="en-US" sz="2800" dirty="0" smtClean="0"/>
                    </a:p>
                    <a:p>
                      <a:r>
                        <a:rPr lang="en-US" sz="2800" dirty="0" smtClean="0"/>
                        <a:t> les dents</a:t>
                      </a:r>
                      <a:endParaRPr lang="en-US" sz="2800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Il, </a:t>
                      </a:r>
                      <a:r>
                        <a:rPr lang="en-US" sz="2800" dirty="0" err="1" smtClean="0"/>
                        <a:t>elle</a:t>
                      </a:r>
                      <a:r>
                        <a:rPr lang="en-US" sz="2800" dirty="0" smtClean="0"/>
                        <a:t>, 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Se </a:t>
                      </a:r>
                      <a:r>
                        <a:rPr lang="en-US" sz="2800" dirty="0" err="1" smtClean="0"/>
                        <a:t>brosse</a:t>
                      </a:r>
                      <a:r>
                        <a:rPr lang="en-US" sz="2800" dirty="0" smtClean="0"/>
                        <a:t> les dents</a:t>
                      </a:r>
                    </a:p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Ils</a:t>
                      </a:r>
                      <a:r>
                        <a:rPr lang="en-US" sz="2800" dirty="0" smtClean="0"/>
                        <a:t>, </a:t>
                      </a:r>
                      <a:r>
                        <a:rPr lang="en-US" sz="2800" dirty="0" err="1" smtClean="0"/>
                        <a:t>elles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Se </a:t>
                      </a:r>
                      <a:r>
                        <a:rPr lang="en-US" sz="2800" dirty="0" err="1" smtClean="0"/>
                        <a:t>brossent</a:t>
                      </a:r>
                      <a:endParaRPr lang="en-US" sz="2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 les dents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57200"/>
            <a:ext cx="2169391" cy="2090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 to start the day:</a:t>
            </a:r>
            <a:br>
              <a:rPr lang="en-US" dirty="0" smtClean="0"/>
            </a:br>
            <a:r>
              <a:rPr lang="en-US" dirty="0" smtClean="0"/>
              <a:t>to dress oneself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/>
              <a:t>S’habiller</a:t>
            </a:r>
            <a:endParaRPr lang="en-US" sz="3600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752600"/>
            <a:ext cx="2133600" cy="3228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274638"/>
            <a:ext cx="54864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S’habiller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600" y="2895600"/>
          <a:ext cx="8305800" cy="327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3238500"/>
                <a:gridCol w="1104900"/>
                <a:gridCol w="3048000"/>
              </a:tblGrid>
              <a:tr h="9525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Je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m’habille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Nous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Nous </a:t>
                      </a:r>
                      <a:r>
                        <a:rPr lang="en-US" sz="2800" dirty="0" err="1" smtClean="0"/>
                        <a:t>habillons</a:t>
                      </a:r>
                      <a:endParaRPr lang="en-US" sz="2800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Tu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err="1" smtClean="0"/>
                        <a:t>T’habilles</a:t>
                      </a:r>
                      <a:endParaRPr lang="en-US" sz="2800" dirty="0" smtClean="0"/>
                    </a:p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Vous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Vous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habillez</a:t>
                      </a:r>
                      <a:endParaRPr lang="en-US" sz="2800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Il, </a:t>
                      </a:r>
                      <a:r>
                        <a:rPr lang="en-US" sz="2800" dirty="0" err="1" smtClean="0"/>
                        <a:t>elle</a:t>
                      </a:r>
                      <a:r>
                        <a:rPr lang="en-US" sz="2800" dirty="0" smtClean="0"/>
                        <a:t>, 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err="1" smtClean="0"/>
                        <a:t>S’habille</a:t>
                      </a:r>
                      <a:endParaRPr lang="en-US" sz="2800" dirty="0" smtClean="0"/>
                    </a:p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Ils</a:t>
                      </a:r>
                      <a:r>
                        <a:rPr lang="en-US" sz="2800" dirty="0" smtClean="0"/>
                        <a:t>, </a:t>
                      </a:r>
                      <a:r>
                        <a:rPr lang="en-US" sz="2800" dirty="0" err="1" smtClean="0"/>
                        <a:t>elles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err="1" smtClean="0"/>
                        <a:t>S’habillent</a:t>
                      </a:r>
                      <a:endParaRPr lang="en-US" sz="280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"/>
            <a:ext cx="1524000" cy="2306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 to start the day:</a:t>
            </a:r>
            <a:br>
              <a:rPr lang="en-US" dirty="0" smtClean="0"/>
            </a:br>
            <a:r>
              <a:rPr lang="en-US" dirty="0" smtClean="0"/>
              <a:t>to go to bed/ lie down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Se </a:t>
            </a:r>
            <a:r>
              <a:rPr lang="en-US" sz="3600" dirty="0" err="1" smtClean="0"/>
              <a:t>coucher</a:t>
            </a:r>
            <a:endParaRPr lang="en-US" sz="3600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828800"/>
            <a:ext cx="3338623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 </a:t>
            </a:r>
            <a:r>
              <a:rPr lang="en-US" dirty="0" err="1" smtClean="0"/>
              <a:t>coucher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600" y="2895600"/>
          <a:ext cx="8305800" cy="327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3238500"/>
                <a:gridCol w="1104900"/>
                <a:gridCol w="3048000"/>
              </a:tblGrid>
              <a:tr h="9525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Je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Me </a:t>
                      </a:r>
                      <a:r>
                        <a:rPr lang="en-US" sz="2800" dirty="0" err="1" smtClean="0">
                          <a:solidFill>
                            <a:schemeClr val="bg1"/>
                          </a:solidFill>
                        </a:rPr>
                        <a:t>couche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Nous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Nous </a:t>
                      </a:r>
                      <a:r>
                        <a:rPr lang="en-US" sz="2800" dirty="0" err="1" smtClean="0">
                          <a:solidFill>
                            <a:schemeClr val="bg1"/>
                          </a:solidFill>
                        </a:rPr>
                        <a:t>couchons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Tu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Te </a:t>
                      </a:r>
                      <a:r>
                        <a:rPr lang="en-US" sz="2800" dirty="0" smtClean="0"/>
                        <a:t>couches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Vous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Vous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couchez</a:t>
                      </a:r>
                      <a:endParaRPr lang="en-US" sz="2800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Il, </a:t>
                      </a:r>
                      <a:r>
                        <a:rPr lang="en-US" sz="2800" dirty="0" err="1" smtClean="0"/>
                        <a:t>elle</a:t>
                      </a:r>
                      <a:r>
                        <a:rPr lang="en-US" sz="2800" dirty="0" smtClean="0"/>
                        <a:t>, 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Se </a:t>
                      </a:r>
                      <a:r>
                        <a:rPr lang="en-US" sz="2800" dirty="0" err="1" smtClean="0"/>
                        <a:t>couche</a:t>
                      </a:r>
                      <a:endParaRPr lang="en-US" sz="2800" dirty="0" smtClean="0"/>
                    </a:p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Ils</a:t>
                      </a:r>
                      <a:r>
                        <a:rPr lang="en-US" sz="2800" dirty="0" smtClean="0"/>
                        <a:t>, </a:t>
                      </a:r>
                      <a:r>
                        <a:rPr lang="en-US" sz="2800" dirty="0" err="1" smtClean="0"/>
                        <a:t>elles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Se </a:t>
                      </a:r>
                      <a:r>
                        <a:rPr lang="en-US" sz="2800" dirty="0" err="1" smtClean="0"/>
                        <a:t>couchent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81000"/>
            <a:ext cx="231848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Telling when you do some activities: early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/>
              <a:t>tôt</a:t>
            </a:r>
            <a:endParaRPr lang="en-US" sz="3600" dirty="0"/>
          </a:p>
        </p:txBody>
      </p:sp>
      <p:sp>
        <p:nvSpPr>
          <p:cNvPr id="29698" name="WordArt 2"/>
          <p:cNvSpPr>
            <a:spLocks noChangeArrowheads="1" noChangeShapeType="1" noTextEdit="1"/>
          </p:cNvSpPr>
          <p:nvPr/>
        </p:nvSpPr>
        <p:spPr bwMode="auto">
          <a:xfrm>
            <a:off x="3200400" y="1981200"/>
            <a:ext cx="2438400" cy="2819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b="1" kern="10" spc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6h du</a:t>
            </a:r>
          </a:p>
          <a:p>
            <a:pPr algn="ctr" rtl="0"/>
            <a:r>
              <a:rPr lang="en-US" sz="3600" b="1" kern="10" spc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 matin</a:t>
            </a:r>
            <a:endParaRPr lang="en-US" sz="3600" b="1" kern="10" spc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Emphasizing likes &amp; dislikes:</a:t>
            </a:r>
            <a:br>
              <a:rPr lang="en-US" dirty="0" smtClean="0"/>
            </a:br>
            <a:r>
              <a:rPr lang="en-US" dirty="0" smtClean="0"/>
              <a:t>What I don’t like is…</a:t>
            </a:r>
            <a:endParaRPr lang="en-US" dirty="0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3505200" y="2209800"/>
            <a:ext cx="2514600" cy="26670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je </a:t>
            </a:r>
            <a:r>
              <a:rPr lang="en-US" sz="3600" dirty="0" err="1" smtClean="0"/>
              <a:t>n’aime</a:t>
            </a:r>
            <a:r>
              <a:rPr lang="en-US" sz="3600" dirty="0" smtClean="0"/>
              <a:t> pas, </a:t>
            </a:r>
            <a:r>
              <a:rPr lang="en-US" sz="3600" dirty="0" err="1" smtClean="0"/>
              <a:t>c’est</a:t>
            </a:r>
            <a:r>
              <a:rPr lang="en-US" sz="3600" dirty="0" smtClean="0"/>
              <a:t>…. + infinitive</a:t>
            </a:r>
            <a:endParaRPr lang="en-US" sz="3600" dirty="0"/>
          </a:p>
        </p:txBody>
      </p:sp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3352800" y="2209800"/>
            <a:ext cx="2514600" cy="20574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Line 2"/>
          <p:cNvSpPr>
            <a:spLocks noChangeShapeType="1"/>
          </p:cNvSpPr>
          <p:nvPr/>
        </p:nvSpPr>
        <p:spPr bwMode="auto">
          <a:xfrm flipH="1">
            <a:off x="3810000" y="2209800"/>
            <a:ext cx="2057400" cy="20574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Telling when you do some activities: late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/>
              <a:t>tard</a:t>
            </a:r>
            <a:endParaRPr lang="en-US" sz="3600" dirty="0"/>
          </a:p>
        </p:txBody>
      </p:sp>
      <p:sp>
        <p:nvSpPr>
          <p:cNvPr id="30722" name="WordArt 2"/>
          <p:cNvSpPr>
            <a:spLocks noChangeArrowheads="1" noChangeShapeType="1" noTextEdit="1"/>
          </p:cNvSpPr>
          <p:nvPr/>
        </p:nvSpPr>
        <p:spPr bwMode="auto">
          <a:xfrm>
            <a:off x="3048000" y="2590800"/>
            <a:ext cx="30480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b="1" kern="10" spc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minuit</a:t>
            </a:r>
            <a:endParaRPr lang="en-US" sz="3600" b="1" kern="10" spc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thumbsu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905000"/>
            <a:ext cx="1711922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Emphasizing likes &amp; dislikes:</a:t>
            </a:r>
            <a:br>
              <a:rPr lang="en-US" dirty="0" smtClean="0"/>
            </a:br>
            <a:r>
              <a:rPr lang="en-US" dirty="0" smtClean="0"/>
              <a:t>What pleases me is…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838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Ce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qui</a:t>
            </a:r>
            <a:r>
              <a:rPr lang="en-US" sz="3600" dirty="0" smtClean="0"/>
              <a:t> me </a:t>
            </a:r>
            <a:r>
              <a:rPr lang="en-US" sz="3600" dirty="0" err="1" smtClean="0"/>
              <a:t>plaît</a:t>
            </a:r>
            <a:r>
              <a:rPr lang="en-US" sz="3600" dirty="0" smtClean="0"/>
              <a:t>, </a:t>
            </a:r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de</a:t>
            </a:r>
            <a:r>
              <a:rPr lang="en-US" sz="3600" dirty="0" smtClean="0"/>
              <a:t>…. + infinitive</a:t>
            </a:r>
          </a:p>
          <a:p>
            <a:r>
              <a:rPr lang="en-US" sz="3600" dirty="0" err="1" smtClean="0"/>
              <a:t>Ce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qui</a:t>
            </a:r>
            <a:r>
              <a:rPr lang="en-US" sz="3600" dirty="0" smtClean="0"/>
              <a:t> me </a:t>
            </a:r>
            <a:r>
              <a:rPr lang="en-US" sz="3600" dirty="0" err="1" smtClean="0"/>
              <a:t>plaît</a:t>
            </a:r>
            <a:r>
              <a:rPr lang="en-US" sz="3600" dirty="0" smtClean="0"/>
              <a:t>, </a:t>
            </a:r>
            <a:r>
              <a:rPr lang="en-US" sz="3600" dirty="0" err="1" smtClean="0"/>
              <a:t>c’est</a:t>
            </a:r>
            <a:r>
              <a:rPr lang="en-US" sz="3600" dirty="0" smtClean="0"/>
              <a:t> …. + noun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thumbsu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905000"/>
            <a:ext cx="1711922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Emphasizing likes &amp; dislikes:</a:t>
            </a:r>
            <a:br>
              <a:rPr lang="en-US" dirty="0" smtClean="0"/>
            </a:br>
            <a:r>
              <a:rPr lang="en-US" dirty="0" smtClean="0"/>
              <a:t>What doesn’t please me is…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Ce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qui</a:t>
            </a:r>
            <a:r>
              <a:rPr lang="en-US" sz="3600" dirty="0" smtClean="0"/>
              <a:t> ne me </a:t>
            </a:r>
            <a:r>
              <a:rPr lang="en-US" sz="3600" dirty="0" err="1" smtClean="0"/>
              <a:t>plaît</a:t>
            </a:r>
            <a:r>
              <a:rPr lang="en-US" sz="3600" dirty="0" smtClean="0"/>
              <a:t> pas, </a:t>
            </a:r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de</a:t>
            </a:r>
            <a:r>
              <a:rPr lang="en-US" sz="3600" dirty="0" smtClean="0"/>
              <a:t>. + infinitive</a:t>
            </a:r>
          </a:p>
          <a:p>
            <a:r>
              <a:rPr lang="en-US" sz="3600" dirty="0" err="1" smtClean="0"/>
              <a:t>Ce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qui</a:t>
            </a:r>
            <a:r>
              <a:rPr lang="en-US" sz="3600" dirty="0" smtClean="0"/>
              <a:t> ne me </a:t>
            </a:r>
            <a:r>
              <a:rPr lang="en-US" sz="3600" dirty="0" err="1" smtClean="0"/>
              <a:t>plaît</a:t>
            </a:r>
            <a:r>
              <a:rPr lang="en-US" sz="3600" dirty="0" smtClean="0"/>
              <a:t> pas, </a:t>
            </a:r>
            <a:r>
              <a:rPr lang="en-US" sz="3600" dirty="0" err="1" smtClean="0"/>
              <a:t>c’est</a:t>
            </a:r>
            <a:r>
              <a:rPr lang="en-US" sz="3600" dirty="0" smtClean="0"/>
              <a:t> …. + noun</a:t>
            </a:r>
          </a:p>
        </p:txBody>
      </p:sp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3352800" y="2209800"/>
            <a:ext cx="2514600" cy="20574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Line 2"/>
          <p:cNvSpPr>
            <a:spLocks noChangeShapeType="1"/>
          </p:cNvSpPr>
          <p:nvPr/>
        </p:nvSpPr>
        <p:spPr bwMode="auto">
          <a:xfrm flipH="1">
            <a:off x="3810000" y="2209800"/>
            <a:ext cx="2057400" cy="20574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Emphasizing likes &amp; dislikes:</a:t>
            </a:r>
            <a:br>
              <a:rPr lang="en-US" dirty="0" smtClean="0"/>
            </a:br>
            <a:r>
              <a:rPr lang="en-US" dirty="0" smtClean="0"/>
              <a:t>What bores me is…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838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Ce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qui</a:t>
            </a:r>
            <a:r>
              <a:rPr lang="en-US" sz="3600" dirty="0" smtClean="0"/>
              <a:t> </a:t>
            </a:r>
            <a:r>
              <a:rPr lang="en-US" sz="3600" dirty="0" err="1" smtClean="0"/>
              <a:t>m’ennuie</a:t>
            </a:r>
            <a:r>
              <a:rPr lang="en-US" sz="3600" dirty="0" smtClean="0"/>
              <a:t>, </a:t>
            </a:r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de</a:t>
            </a:r>
            <a:r>
              <a:rPr lang="en-US" sz="3600" dirty="0" smtClean="0"/>
              <a:t>…. + infinitive</a:t>
            </a:r>
          </a:p>
          <a:p>
            <a:r>
              <a:rPr lang="en-US" sz="3600" dirty="0" err="1" smtClean="0"/>
              <a:t>Ce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qui</a:t>
            </a:r>
            <a:r>
              <a:rPr lang="en-US" sz="3600" dirty="0" smtClean="0"/>
              <a:t> </a:t>
            </a:r>
            <a:r>
              <a:rPr lang="en-US" sz="3600" dirty="0" err="1" smtClean="0"/>
              <a:t>m’ennuie</a:t>
            </a:r>
            <a:r>
              <a:rPr lang="en-US" sz="3600" dirty="0" smtClean="0"/>
              <a:t>, </a:t>
            </a:r>
            <a:r>
              <a:rPr lang="en-US" sz="3600" dirty="0" err="1" smtClean="0"/>
              <a:t>c’est</a:t>
            </a:r>
            <a:r>
              <a:rPr lang="en-US" sz="3600" dirty="0" smtClean="0"/>
              <a:t> …. + noun</a:t>
            </a:r>
          </a:p>
        </p:txBody>
      </p:sp>
      <p:pic>
        <p:nvPicPr>
          <p:cNvPr id="5122" name="Picture 2" descr="boring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828799"/>
            <a:ext cx="2438400" cy="3026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 you might like in Martinique: going fishing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/>
              <a:t>Aller</a:t>
            </a:r>
            <a:r>
              <a:rPr lang="en-US" sz="3600" dirty="0" smtClean="0"/>
              <a:t> à la </a:t>
            </a:r>
            <a:r>
              <a:rPr lang="en-US" sz="3600" dirty="0" err="1" smtClean="0"/>
              <a:t>pêche</a:t>
            </a:r>
            <a:endParaRPr lang="en-US" sz="3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905000"/>
            <a:ext cx="3278981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 you might like in Martinique: dancing the </a:t>
            </a:r>
            <a:r>
              <a:rPr lang="en-US" dirty="0" err="1" smtClean="0"/>
              <a:t>zouk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/>
              <a:t>Danser</a:t>
            </a:r>
            <a:r>
              <a:rPr lang="en-US" sz="3600" dirty="0" smtClean="0"/>
              <a:t> le </a:t>
            </a:r>
            <a:r>
              <a:rPr lang="en-US" sz="3600" dirty="0" err="1" smtClean="0"/>
              <a:t>zouk</a:t>
            </a:r>
            <a:endParaRPr lang="en-US" sz="3600" dirty="0"/>
          </a:p>
        </p:txBody>
      </p:sp>
      <p:pic>
        <p:nvPicPr>
          <p:cNvPr id="7170" name="Picture 2" descr="zou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905000"/>
            <a:ext cx="2895600" cy="298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60</TotalTime>
  <Words>617</Words>
  <Application>Microsoft Office PowerPoint</Application>
  <PresentationFormat>On-screen Show (4:3)</PresentationFormat>
  <Paragraphs>156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Metro</vt:lpstr>
      <vt:lpstr>Allez, Viens 2 Chapitre 4.2 &amp; 4.3</vt:lpstr>
      <vt:lpstr>Emphasizing likes &amp; dislikes: What I like is…</vt:lpstr>
      <vt:lpstr>Emphasizing likes &amp; dislikes: What I prefer is…</vt:lpstr>
      <vt:lpstr>Emphasizing likes &amp; dislikes: What I don’t like is…</vt:lpstr>
      <vt:lpstr>Emphasizing likes &amp; dislikes: What pleases me is…</vt:lpstr>
      <vt:lpstr>Emphasizing likes &amp; dislikes: What doesn’t please me is…</vt:lpstr>
      <vt:lpstr>Emphasizing likes &amp; dislikes: What bores me is…</vt:lpstr>
      <vt:lpstr>Activities you might like in Martinique: going fishing</vt:lpstr>
      <vt:lpstr>Activities you might like in Martinique: dancing the zouk</vt:lpstr>
      <vt:lpstr>Activities you might like in Martinique: hang- gliding</vt:lpstr>
      <vt:lpstr>Activities you might like in Martinique: windsurfing</vt:lpstr>
      <vt:lpstr>Activities you might like in Martinique: snorkeling</vt:lpstr>
      <vt:lpstr>Activities you might like in Martinique: scuba diving</vt:lpstr>
      <vt:lpstr>Activities you might like in Martinique:  savor some tropical fruits</vt:lpstr>
      <vt:lpstr>Activities you might like in Martinique: to have fun     (to amuse oneself)</vt:lpstr>
      <vt:lpstr>Activities you might like in Martinique: swimming     (bathe oneself)</vt:lpstr>
      <vt:lpstr>Activities you might like in Martinique:  walk (oneself) on the beach</vt:lpstr>
      <vt:lpstr>Emphasizing likes &amp; dislikes with reflexive verbs (se…)</vt:lpstr>
      <vt:lpstr>Asking for &amp; making suggestions: What can we do?</vt:lpstr>
      <vt:lpstr>Asking for &amp; making suggestions: We could…</vt:lpstr>
      <vt:lpstr>Asking for &amp; making suggestions: Does it speak to you to go….?</vt:lpstr>
      <vt:lpstr>Asking for &amp; making suggestions: How about if we went…?</vt:lpstr>
      <vt:lpstr>Putting things in  order: First…</vt:lpstr>
      <vt:lpstr>Putting things in  order: Next…</vt:lpstr>
      <vt:lpstr>Putting things in  order: And then…</vt:lpstr>
      <vt:lpstr>Putting things in  order: And after that…</vt:lpstr>
      <vt:lpstr>Putting things in  order: Finally…</vt:lpstr>
      <vt:lpstr>To approximate a time: around 8PM</vt:lpstr>
      <vt:lpstr>Activities to start the day: to get up</vt:lpstr>
      <vt:lpstr>Se lever</vt:lpstr>
      <vt:lpstr>Activities to start the day: to wash oneself</vt:lpstr>
      <vt:lpstr>Se laver</vt:lpstr>
      <vt:lpstr>Activities to start the day: to brush one’s teeth</vt:lpstr>
      <vt:lpstr>Se brosser les dents</vt:lpstr>
      <vt:lpstr>Activities to start the day: to dress oneself</vt:lpstr>
      <vt:lpstr>S’habiller</vt:lpstr>
      <vt:lpstr>Activities to start the day: to go to bed/ lie down</vt:lpstr>
      <vt:lpstr>Se coucher</vt:lpstr>
      <vt:lpstr>Telling when you do some activities: early</vt:lpstr>
      <vt:lpstr>Telling when you do some activities: late</vt:lpstr>
      <vt:lpstr>FIN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 2 Chapitre 2.2 &amp; 2.3</dc:title>
  <dc:creator>Phyllis</dc:creator>
  <cp:lastModifiedBy>Phyllis</cp:lastModifiedBy>
  <cp:revision>51</cp:revision>
  <dcterms:created xsi:type="dcterms:W3CDTF">2015-01-04T21:32:41Z</dcterms:created>
  <dcterms:modified xsi:type="dcterms:W3CDTF">2015-01-04T22:32:48Z</dcterms:modified>
</cp:coreProperties>
</file>